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5" r:id="rId4"/>
    <p:sldId id="258" r:id="rId5"/>
    <p:sldId id="268" r:id="rId6"/>
    <p:sldId id="267" r:id="rId7"/>
    <p:sldId id="269" r:id="rId8"/>
    <p:sldId id="271" r:id="rId9"/>
    <p:sldId id="259" r:id="rId10"/>
    <p:sldId id="262" r:id="rId11"/>
    <p:sldId id="272" r:id="rId12"/>
    <p:sldId id="260" r:id="rId13"/>
    <p:sldId id="265" r:id="rId14"/>
    <p:sldId id="266" r:id="rId15"/>
    <p:sldId id="273" r:id="rId16"/>
    <p:sldId id="274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7" autoAdjust="0"/>
    <p:restoredTop sz="94660"/>
  </p:normalViewPr>
  <p:slideViewPr>
    <p:cSldViewPr>
      <p:cViewPr varScale="1">
        <p:scale>
          <a:sx n="128" d="100"/>
          <a:sy n="128" d="100"/>
        </p:scale>
        <p:origin x="112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AE54E7-BF77-42BD-9A4A-EA5C5008BF74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786300-2ADC-4B9E-A588-6B6095D21F8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54E7-BF77-42BD-9A4A-EA5C5008BF74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300-2ADC-4B9E-A588-6B6095D21F8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54E7-BF77-42BD-9A4A-EA5C5008BF74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300-2ADC-4B9E-A588-6B6095D21F8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54E7-BF77-42BD-9A4A-EA5C5008BF74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300-2ADC-4B9E-A588-6B6095D21F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54E7-BF77-42BD-9A4A-EA5C5008BF74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300-2ADC-4B9E-A588-6B6095D21F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54E7-BF77-42BD-9A4A-EA5C5008BF74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300-2ADC-4B9E-A588-6B6095D21F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54E7-BF77-42BD-9A4A-EA5C5008BF74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300-2ADC-4B9E-A588-6B6095D21F8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54E7-BF77-42BD-9A4A-EA5C5008BF74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300-2ADC-4B9E-A588-6B6095D21F8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54E7-BF77-42BD-9A4A-EA5C5008BF74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300-2ADC-4B9E-A588-6B6095D21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54E7-BF77-42BD-9A4A-EA5C5008BF74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300-2ADC-4B9E-A588-6B6095D21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54E7-BF77-42BD-9A4A-EA5C5008BF74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300-2ADC-4B9E-A588-6B6095D21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1AE54E7-BF77-42BD-9A4A-EA5C5008BF74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786300-2ADC-4B9E-A588-6B6095D21F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30149" y="99057"/>
            <a:ext cx="8676000" cy="6156000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56" y="517322"/>
            <a:ext cx="7772400" cy="147002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Психологическое здоровье дошкольника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5" y="3861048"/>
            <a:ext cx="8571901" cy="234655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108448"/>
            <a:ext cx="4024536" cy="1752600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Подготовила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педагог-психолог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Евтихова Н.Л.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МАДОУ «Детский сад   №26»</a:t>
            </a:r>
          </a:p>
        </p:txBody>
      </p:sp>
    </p:spTree>
    <p:extLst>
      <p:ext uri="{BB962C8B-B14F-4D97-AF65-F5344CB8AC3E}">
        <p14:creationId xmlns:p14="http://schemas.microsoft.com/office/powerpoint/2010/main" val="199424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16632"/>
            <a:ext cx="8702352" cy="6300000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Психологическое здоровье семьи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53736"/>
            <a:ext cx="4944217" cy="241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980728"/>
            <a:ext cx="8208912" cy="382155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80000">
              <a:spcAft>
                <a:spcPts val="1200"/>
              </a:spcAft>
            </a:pPr>
            <a:r>
              <a:rPr lang="ru-RU" sz="2400" u="sng" dirty="0">
                <a:solidFill>
                  <a:srgbClr val="002060"/>
                </a:solidFill>
              </a:rPr>
              <a:t>Родителям рекомендуется:</a:t>
            </a:r>
          </a:p>
          <a:p>
            <a:pPr marL="18000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Быть доброжелательными к ребенку. </a:t>
            </a:r>
          </a:p>
          <a:p>
            <a:pPr marL="18000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Постоянно проявлять интерес к делам ребенка, давать ему возможность высказаться.</a:t>
            </a:r>
          </a:p>
          <a:p>
            <a:pPr marL="18000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Уважать его чувства и желания.</a:t>
            </a:r>
          </a:p>
          <a:p>
            <a:pPr marL="18000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Подавать пример собственным поведением.</a:t>
            </a:r>
          </a:p>
          <a:p>
            <a:pPr marL="18000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Не оскорблять и не унижать ребенка даже в шутку.</a:t>
            </a:r>
          </a:p>
          <a:p>
            <a:pPr marL="18000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Чаще уделять ребенку внимание, играть с ним, при этом поощряя его обособленную игру.</a:t>
            </a:r>
          </a:p>
          <a:p>
            <a:pPr marL="18000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Поддерживать успехи ребенка.</a:t>
            </a:r>
          </a:p>
          <a:p>
            <a:pPr marL="18000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Справедливо разрешать конфликты. </a:t>
            </a:r>
          </a:p>
          <a:p>
            <a:pPr marL="18000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Правильно организовывать режим дня.</a:t>
            </a:r>
          </a:p>
          <a:p>
            <a:pPr marL="18000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Контролировать питание. </a:t>
            </a:r>
          </a:p>
          <a:p>
            <a:pPr marL="18000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Поддерживать успехи ребенка.</a:t>
            </a:r>
          </a:p>
          <a:p>
            <a:pPr marL="1800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35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944724"/>
            <a:ext cx="7848872" cy="4968552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002060"/>
                </a:solidFill>
              </a:rPr>
              <a:t>             МЕТОДЫ ПРОФИЛАКТИКИ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           НАРУШЕНИЙ ПСИХОЛОГИЧЕСКОГО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                         ЗДОРОВЬЯ</a:t>
            </a:r>
            <a:br>
              <a:rPr lang="ru-RU" sz="4800" dirty="0">
                <a:solidFill>
                  <a:srgbClr val="002060"/>
                </a:solidFill>
              </a:rPr>
            </a:br>
            <a:r>
              <a:rPr lang="ru-RU" sz="1800" dirty="0"/>
              <a:t>Укреплению здоровья нужно уделять не полчаса в неделю</a:t>
            </a:r>
            <a:br>
              <a:rPr lang="ru-RU" sz="1800" dirty="0"/>
            </a:br>
            <a:r>
              <a:rPr lang="ru-RU" sz="1800" dirty="0"/>
              <a:t> и даже не три.</a:t>
            </a:r>
            <a:br>
              <a:rPr lang="ru-RU" sz="1800" dirty="0"/>
            </a:br>
            <a:r>
              <a:rPr lang="ru-RU" sz="1800" dirty="0"/>
              <a:t>Это процесс, и он должен стать частью, стилем жизни.</a:t>
            </a:r>
            <a:br>
              <a:rPr lang="ru-RU" sz="1800" dirty="0"/>
            </a:br>
            <a:r>
              <a:rPr lang="ru-RU" sz="1800" dirty="0"/>
              <a:t>И причем не только нашей, но и семьи, близких.</a:t>
            </a:r>
            <a:br>
              <a:rPr lang="ru-RU" sz="1800" dirty="0"/>
            </a:br>
            <a:br>
              <a:rPr lang="ru-RU" sz="1800" dirty="0"/>
            </a:br>
            <a:r>
              <a:rPr lang="ru-RU" sz="1600" dirty="0"/>
              <a:t>4 способа сохранения психологического здоровья:</a:t>
            </a:r>
            <a:br>
              <a:rPr lang="ru-RU" sz="1600" dirty="0"/>
            </a:br>
            <a:r>
              <a:rPr lang="ru-RU" sz="1600" dirty="0"/>
              <a:t>- питание;</a:t>
            </a:r>
            <a:br>
              <a:rPr lang="ru-RU" sz="1600" dirty="0"/>
            </a:br>
            <a:r>
              <a:rPr lang="ru-RU" sz="1600" dirty="0"/>
              <a:t>- двигательная активность ;</a:t>
            </a:r>
            <a:br>
              <a:rPr lang="ru-RU" sz="1600" dirty="0"/>
            </a:br>
            <a:r>
              <a:rPr lang="ru-RU" sz="1600" dirty="0"/>
              <a:t>- управление чувствами и эмоциями;</a:t>
            </a:r>
            <a:br>
              <a:rPr lang="ru-RU" sz="1600" dirty="0"/>
            </a:br>
            <a:r>
              <a:rPr lang="ru-RU" sz="1600" dirty="0"/>
              <a:t>- саморазвитие .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                  </a:t>
            </a:r>
            <a:r>
              <a:rPr lang="ru-RU" sz="3200" dirty="0">
                <a:solidFill>
                  <a:srgbClr val="FF0000"/>
                </a:solidFill>
              </a:rPr>
              <a:t>Учимся жить на позитиве!</a:t>
            </a:r>
            <a:br>
              <a:rPr lang="ru-RU" sz="16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3217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024" y="332656"/>
            <a:ext cx="8784976" cy="6300000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60" y="188640"/>
            <a:ext cx="8928992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/>
                </a:solidFill>
              </a:rPr>
              <a:t>Задумайтесь. Что и как мы говорим.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836712"/>
            <a:ext cx="471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358147"/>
            <a:ext cx="85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95958"/>
              </p:ext>
            </p:extLst>
          </p:nvPr>
        </p:nvGraphicFramePr>
        <p:xfrm>
          <a:off x="689645" y="908720"/>
          <a:ext cx="8123733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7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7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27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Негативные установки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Позитивные установки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23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Сказав так: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Подумайте о последствиях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 вовремя исправьтесь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1059">
                <a:tc>
                  <a:txBody>
                    <a:bodyPr/>
                    <a:lstStyle/>
                    <a:p>
                      <a:r>
                        <a:rPr lang="ru-RU" dirty="0"/>
                        <a:t>«Не будешь слушаться, с тобой никто дружить не будет»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Замкнутость, отчуждённость,</a:t>
                      </a:r>
                    </a:p>
                    <a:p>
                      <a:r>
                        <a:rPr lang="ru-RU" dirty="0"/>
                        <a:t>угодливость, </a:t>
                      </a:r>
                      <a:r>
                        <a:rPr lang="ru-RU" dirty="0" err="1"/>
                        <a:t>подчиняемость</a:t>
                      </a:r>
                      <a:r>
                        <a:rPr lang="ru-RU" dirty="0"/>
                        <a:t>, приверженность</a:t>
                      </a:r>
                      <a:r>
                        <a:rPr lang="ru-RU" baseline="0" dirty="0"/>
                        <a:t> стереотипному поведению.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«Будь собой, у каждого в жизни будут друзья»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146">
                <a:tc>
                  <a:txBody>
                    <a:bodyPr/>
                    <a:lstStyle/>
                    <a:p>
                      <a:r>
                        <a:rPr lang="ru-RU" dirty="0"/>
                        <a:t>«Горе ты мое!»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Чувство вины, низкая самооценка, враждебное отношение к окружающим,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«Счастье</a:t>
                      </a:r>
                      <a:r>
                        <a:rPr lang="ru-RU" baseline="0" dirty="0"/>
                        <a:t> ты моё, радость моя!»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16">
                <a:tc>
                  <a:txBody>
                    <a:bodyPr/>
                    <a:lstStyle/>
                    <a:p>
                      <a:r>
                        <a:rPr lang="ru-RU" dirty="0"/>
                        <a:t>Нытик</a:t>
                      </a:r>
                      <a:r>
                        <a:rPr lang="ru-RU" baseline="0" dirty="0"/>
                        <a:t> ты и плакса!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Внутренняя озлобленность,</a:t>
                      </a:r>
                      <a:r>
                        <a:rPr lang="ru-RU" baseline="0" dirty="0"/>
                        <a:t> повышенное эмоциональное </a:t>
                      </a:r>
                      <a:r>
                        <a:rPr lang="ru-RU" baseline="0" dirty="0" err="1"/>
                        <a:t>напряжение,тревожность,неуверенность</a:t>
                      </a:r>
                      <a:r>
                        <a:rPr lang="ru-RU" baseline="0" dirty="0"/>
                        <a:t> в себе.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«Поплачь, станет легче..»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47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60" y="188640"/>
            <a:ext cx="8928992" cy="792088"/>
          </a:xfrm>
        </p:spPr>
        <p:txBody>
          <a:bodyPr>
            <a:noAutofit/>
          </a:bodyPr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28602"/>
              </p:ext>
            </p:extLst>
          </p:nvPr>
        </p:nvGraphicFramePr>
        <p:xfrm>
          <a:off x="395536" y="260648"/>
          <a:ext cx="8136904" cy="6192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75">
                <a:tc gridSpan="2">
                  <a:txBody>
                    <a:bodyPr/>
                    <a:lstStyle/>
                    <a:p>
                      <a:r>
                        <a:rPr lang="ru-RU" dirty="0"/>
                        <a:t>Негативные установки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Позитивные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507">
                <a:tc>
                  <a:txBody>
                    <a:bodyPr/>
                    <a:lstStyle/>
                    <a:p>
                      <a:r>
                        <a:rPr lang="ru-RU" dirty="0"/>
                        <a:t>Неумейка! Откуда у тебя только руки растут!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Страхи,</a:t>
                      </a:r>
                    </a:p>
                    <a:p>
                      <a:r>
                        <a:rPr lang="ru-RU" dirty="0"/>
                        <a:t>заниженная самооценка, неуверенность,</a:t>
                      </a:r>
                      <a:r>
                        <a:rPr lang="ru-RU" baseline="0" dirty="0"/>
                        <a:t> низкая мотивация к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Попробуйте</a:t>
                      </a:r>
                      <a:r>
                        <a:rPr lang="ru-RU" baseline="0" dirty="0"/>
                        <a:t> сами сформулировать позитивную установку.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216">
                <a:tc>
                  <a:txBody>
                    <a:bodyPr/>
                    <a:lstStyle/>
                    <a:p>
                      <a:r>
                        <a:rPr lang="ru-RU" dirty="0"/>
                        <a:t>Ты обидел маму! Ты плохой! Вот уйду от тебя к другому мальчику.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Отчуждение, тревожность, страхи, чувство одиночества, нарушение сна.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 тебя все равно люблю. Но мне очень неприятно. Постарайся не поступать так больше.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216">
                <a:tc>
                  <a:txBody>
                    <a:bodyPr/>
                    <a:lstStyle/>
                    <a:p>
                      <a:r>
                        <a:rPr lang="ru-RU" dirty="0"/>
                        <a:t>Ты</a:t>
                      </a:r>
                      <a:r>
                        <a:rPr lang="ru-RU" baseline="0" dirty="0"/>
                        <a:t> копия своего папочки!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Неадекватная самооценка, упрямство, противоречивость, трудности в общении с родителями.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Попробуйте сами сформулировать позитивную установку.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37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024" y="279000"/>
            <a:ext cx="8784976" cy="6300000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60" y="188640"/>
            <a:ext cx="8928992" cy="504056"/>
          </a:xfrm>
        </p:spPr>
        <p:txBody>
          <a:bodyPr>
            <a:noAutofit/>
          </a:bodyPr>
          <a:lstStyle/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543" y="140374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98390"/>
              </p:ext>
            </p:extLst>
          </p:nvPr>
        </p:nvGraphicFramePr>
        <p:xfrm>
          <a:off x="467544" y="188640"/>
          <a:ext cx="8367919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044">
                <a:tc gridSpan="2">
                  <a:txBody>
                    <a:bodyPr/>
                    <a:lstStyle/>
                    <a:p>
                      <a:r>
                        <a:rPr lang="ru-RU" dirty="0"/>
                        <a:t>Негативные установки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Позитивные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208">
                <a:tc>
                  <a:txBody>
                    <a:bodyPr/>
                    <a:lstStyle/>
                    <a:p>
                      <a:r>
                        <a:rPr lang="ru-RU" dirty="0"/>
                        <a:t>«Жизнь очень трудна,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вырастешь-узнаешь…!»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Недоверчивость,</a:t>
                      </a:r>
                    </a:p>
                    <a:p>
                      <a:r>
                        <a:rPr lang="ru-RU" dirty="0"/>
                        <a:t>трусость, безволие, неумение преодолевать препятствие, пессимизм,</a:t>
                      </a:r>
                      <a:r>
                        <a:rPr lang="ru-RU" baseline="0" dirty="0"/>
                        <a:t> подозрительность, склонность к несчастным случаям.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«Жизнь интересна и прекрасна! Все будет хорошо!»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208">
                <a:tc>
                  <a:txBody>
                    <a:bodyPr/>
                    <a:lstStyle/>
                    <a:p>
                      <a:r>
                        <a:rPr lang="ru-RU" dirty="0"/>
                        <a:t>«Уйди с глаз моих, встань в угол!»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Нарушения взаимоотношений с родителями,</a:t>
                      </a:r>
                      <a:r>
                        <a:rPr lang="ru-RU" baseline="0" dirty="0"/>
                        <a:t> «у</a:t>
                      </a:r>
                      <a:r>
                        <a:rPr lang="ru-RU" dirty="0"/>
                        <a:t>ход» от них, скрытность, недоверие, озлобленность, агрессивность.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«Иди ко мне, давай во всем разберемся вместе»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212">
                <a:tc>
                  <a:txBody>
                    <a:bodyPr/>
                    <a:lstStyle/>
                    <a:p>
                      <a:r>
                        <a:rPr lang="ru-RU" dirty="0"/>
                        <a:t>Только и слышу: «Купи да купи!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Надоел!»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Агрессия, капризы, истерики.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12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7851267" cy="5328592"/>
          </a:xfrm>
        </p:spPr>
        <p:txBody>
          <a:bodyPr/>
          <a:lstStyle/>
          <a:p>
            <a:pPr algn="l"/>
            <a:r>
              <a:rPr lang="ru-RU" sz="3600" dirty="0">
                <a:solidFill>
                  <a:srgbClr val="FFFF00"/>
                </a:solidFill>
              </a:rPr>
              <a:t>6 способов укрепления психологического здоровья</a:t>
            </a:r>
            <a:r>
              <a:rPr lang="ru-RU" sz="2400" dirty="0">
                <a:solidFill>
                  <a:srgbClr val="FFFF00"/>
                </a:solidFill>
              </a:rPr>
              <a:t>:</a:t>
            </a:r>
            <a:br>
              <a:rPr lang="ru-RU" sz="2400" dirty="0">
                <a:solidFill>
                  <a:srgbClr val="FFFF00"/>
                </a:solidFill>
              </a:rPr>
            </a:br>
            <a:br>
              <a:rPr lang="ru-RU" sz="2400" dirty="0">
                <a:solidFill>
                  <a:srgbClr val="FFFF00"/>
                </a:solidFill>
              </a:rPr>
            </a:br>
            <a:br>
              <a:rPr lang="ru-RU" sz="2400" dirty="0">
                <a:solidFill>
                  <a:srgbClr val="FFFF00"/>
                </a:solidFill>
              </a:rPr>
            </a:b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/>
              <a:t>1. Духовное развитие;</a:t>
            </a:r>
            <a:br>
              <a:rPr lang="ru-RU" sz="2400" dirty="0"/>
            </a:br>
            <a:r>
              <a:rPr lang="ru-RU" sz="2400" dirty="0"/>
              <a:t>2. Избегание негативных ситуаций;</a:t>
            </a:r>
            <a:br>
              <a:rPr lang="ru-RU" sz="2400" dirty="0"/>
            </a:br>
            <a:r>
              <a:rPr lang="ru-RU" sz="2400" dirty="0"/>
              <a:t>3. Нормальный режим «сон – бодрствование»;</a:t>
            </a:r>
            <a:br>
              <a:rPr lang="ru-RU" sz="2400" dirty="0"/>
            </a:br>
            <a:r>
              <a:rPr lang="ru-RU" sz="2400" dirty="0"/>
              <a:t>4. Реализация физиологических (здоровых) потребностей;</a:t>
            </a:r>
            <a:br>
              <a:rPr lang="ru-RU" sz="2400" dirty="0"/>
            </a:br>
            <a:r>
              <a:rPr lang="ru-RU" sz="2400" dirty="0"/>
              <a:t>5. Регулярный отдых;</a:t>
            </a:r>
            <a:br>
              <a:rPr lang="ru-RU" sz="2400" dirty="0"/>
            </a:br>
            <a:r>
              <a:rPr lang="ru-RU" sz="2400" dirty="0"/>
              <a:t>6. Улыбка.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7146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35496" y="25222"/>
            <a:ext cx="9180512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71717" y="3068960"/>
            <a:ext cx="8712968" cy="3168352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8 рекомендаций, разработанных международной группой врачей-диетологов и психологов, – основа здорового образа жизни</a:t>
            </a:r>
            <a:r>
              <a:rPr lang="ru-RU" sz="2000" dirty="0">
                <a:solidFill>
                  <a:srgbClr val="C00000"/>
                </a:solidFill>
              </a:rPr>
              <a:t>: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1. Изучая иностранные языки, производя подсчеты в уме, мы тренируем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головной мозг и замедляем процесс возрастной деградации умственных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способностей;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2. Найдите подходящую для себя работу, которая будет вам в радость;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3. Не ешьте слишком много; это способствует поддержанию активности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клеток, их разгрузке; меню должно соответствовать возрасту;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4. Имейте на все свое мнение; осознанная жизнь помогает как можно реже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впадать в депрессию и быть подавленным;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5. Сохранить молодость помогут любовь и нежность; эти чувства связаны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с выработкой гормона счастья – эндорфина, – который укрепляет иммунитет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6. Спать рекомендуется при температуре 17–18 градусов; от температуры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окружающей среды зависит обмен веществ в организме;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7. Двигайтесь, даже восемь минут спорта в день продлевают жизнь;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8. Не подавляйте в себе гнев; различным заболеваниям, даже онкологии,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более подвержены люди, которые «вечно недовольны собой и окружающими»; лучше выговориться и поспорить.</a:t>
            </a:r>
          </a:p>
        </p:txBody>
      </p:sp>
    </p:spTree>
    <p:extLst>
      <p:ext uri="{BB962C8B-B14F-4D97-AF65-F5344CB8AC3E}">
        <p14:creationId xmlns:p14="http://schemas.microsoft.com/office/powerpoint/2010/main" val="76598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8712968" cy="4356000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23628" y="404664"/>
            <a:ext cx="6768752" cy="4108246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Помните, что какими бы ни были советы ученых, друзей, родственников о воспитании, применение их в каждом конкретном случае было и остается искусством каждого конкретного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78648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7724" y="548680"/>
            <a:ext cx="7025063" cy="939894"/>
          </a:xfrm>
        </p:spPr>
        <p:txBody>
          <a:bodyPr/>
          <a:lstStyle/>
          <a:p>
            <a:r>
              <a:rPr lang="ru-RU" sz="4800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6757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20688"/>
            <a:ext cx="8651814" cy="5078313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•  состояние душевного благополучия и адекватного отношения к окружающему миру, которое является необходимой частью жизни человека и его полноценного развития;</a:t>
            </a:r>
          </a:p>
          <a:p>
            <a:r>
              <a:rPr lang="ru-RU" dirty="0"/>
              <a:t>• состояние, когда душа гармонирует с личностью, у человека все хорошо,</a:t>
            </a:r>
          </a:p>
          <a:p>
            <a:r>
              <a:rPr lang="ru-RU" dirty="0"/>
              <a:t>он стремится к росту личности, готов к нему (человек, который здоров</a:t>
            </a:r>
          </a:p>
          <a:p>
            <a:r>
              <a:rPr lang="ru-RU" dirty="0"/>
              <a:t>в психологическом плане, открыт для других, отличается разумностью,</a:t>
            </a:r>
          </a:p>
          <a:p>
            <a:r>
              <a:rPr lang="ru-RU" dirty="0"/>
              <a:t>защищен от жизненных ударов, способен справиться с вызовами судьбы)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Психологическое состояние так же важно, как и физическое.</a:t>
            </a:r>
          </a:p>
          <a:p>
            <a:pPr algn="ctr"/>
            <a:r>
              <a:rPr lang="ru-RU" dirty="0">
                <a:solidFill>
                  <a:srgbClr val="0070C0"/>
                </a:solidFill>
              </a:rPr>
              <a:t>Это основа удовлетворенности жизнью и собой.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     Всемирная организация здравоохранения характеризует психологическое здоровье (духовное (или душевное), иногда – ментальное здоровье) следующим образом: </a:t>
            </a:r>
            <a:r>
              <a:rPr lang="ru-RU" b="1" dirty="0">
                <a:solidFill>
                  <a:srgbClr val="FFFF00"/>
                </a:solidFill>
              </a:rPr>
              <a:t>психологическое здоровье </a:t>
            </a:r>
            <a:r>
              <a:rPr lang="ru-RU" dirty="0">
                <a:solidFill>
                  <a:schemeClr val="bg1"/>
                </a:solidFill>
              </a:rPr>
              <a:t>– состояние, при котором человек способен реализовать свой собственный потенциал, справляться с обычными жизненными стрессами, продуктивно и плодотворно работать, а также вносить вклад в жизнь своего собственного сообщества.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      </a:t>
            </a:r>
            <a:r>
              <a:rPr lang="ru-RU" dirty="0">
                <a:solidFill>
                  <a:srgbClr val="C00000"/>
                </a:solidFill>
              </a:rPr>
              <a:t>Основная функция психологического здоровья – поддержание активного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динамического баланса между человеком и окружающей средой в ситуациях,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требующих мобилизации ресурсов личности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60" y="260648"/>
            <a:ext cx="8928992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Психологическое здоровье: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293096"/>
            <a:ext cx="310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. 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83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69360"/>
            <a:ext cx="8676000" cy="6300000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60" y="260648"/>
            <a:ext cx="8928992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Психическое и психологическое здоровье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9" y="3562016"/>
            <a:ext cx="5151028" cy="298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764704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Термины «психическое здоровье» и «психологическое» следует различать. Психическое здоровье от психологического отличается тем, что психическое здоровье имеет отношение к отдельным психическим процессам и механизмам, а психологическое здоровье относится к личности в целом. Психическое здоровье зависит от соматических заболеваний, дефектов физического развития, а также от влияния внешней среды.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Психологическое здоровье является необходимым условием полноценного функционирования и развития человека. С одной стороны, психологическое здоровье является условием адекватного выполнения человеком своих возрастных, социальных и культурных ролей, с другой стороны, обеспечивает человеку возможность непрерывного развития в течение всей его жизни. Психологическое здоровье — это сочетание душевного равновесия и физического комфорта.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293096"/>
            <a:ext cx="3107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Кроме того, психологи под этим термином понимают совокупность способностей и качеств ребенка, которые позволяют безболезненно адаптироваться в социуме. 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94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32656"/>
            <a:ext cx="8856984" cy="6300000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60" y="332656"/>
            <a:ext cx="8928992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Психологически здоровый человек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692696"/>
            <a:ext cx="8424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Какой человек является психологически здоровым? Если составить его обобщённый портрет, то можно отметить такие качества как жизнерадостность, любовь к своему делу, творчество, активная гражданская позиция. Этот человек постоянно развивается, способствует развитию окружающих его людей, способен брать ответственность за себя и свои поступки, извлекает уроки из неблагоприятных ситуаций, честен, силён духом. 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52" y="2524172"/>
            <a:ext cx="4886427" cy="35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96822" y="2441513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Это человек, который находится в гармонии с самим собой и окружающим его миром. Таким образом, именно «гармония» является основным термином для описания психологического здоровья.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Это гармония выражается во взаимодействии с различными аспектами: физическими и психическими, эмоциональными и интеллектуальными.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87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32656"/>
            <a:ext cx="8856984" cy="6300000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60" y="260648"/>
            <a:ext cx="8928992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Психологически здоровый ребенок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24" y="2565344"/>
            <a:ext cx="7365600" cy="396000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9" name="TextBox 8"/>
          <p:cNvSpPr txBox="1"/>
          <p:nvPr/>
        </p:nvSpPr>
        <p:spPr>
          <a:xfrm>
            <a:off x="467544" y="704885"/>
            <a:ext cx="84249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У детей дошкольного возраста основными показателями сформированности психологического здоровья являются процесс адаптации к изменяющимся условиям окружающей действительности (например, при поступлении в ДОУ), уровень развития коммуникативных навыков, уровень положительной мотивации к социально важной для данного возраста деятельности, отсутствие отклонений в поведении. Психологически здоровый дошкольник - это дошкольник, у которого наблюдается сбалансированность внутренних (познавательных, эмоциональных, физиологических) и внешних (требования социального окружения) особенностей развития его личности. 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Критерии психологического здоровья: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- состояние психического развития ребенка, его душевного комфорта;</a:t>
            </a:r>
          </a:p>
          <a:p>
            <a:r>
              <a:rPr lang="ru-RU" dirty="0">
                <a:solidFill>
                  <a:srgbClr val="002060"/>
                </a:solidFill>
              </a:rPr>
              <a:t>- адекватное социальное поведение;</a:t>
            </a:r>
          </a:p>
          <a:p>
            <a:r>
              <a:rPr lang="ru-RU" dirty="0">
                <a:solidFill>
                  <a:srgbClr val="002060"/>
                </a:solidFill>
              </a:rPr>
              <a:t>- умение понимать себя и других;</a:t>
            </a:r>
          </a:p>
          <a:p>
            <a:r>
              <a:rPr lang="ru-RU" dirty="0">
                <a:solidFill>
                  <a:srgbClr val="002060"/>
                </a:solidFill>
              </a:rPr>
              <a:t>- более полная реализация потенциала развития в разных видах деятельности;</a:t>
            </a:r>
          </a:p>
          <a:p>
            <a:r>
              <a:rPr lang="ru-RU" dirty="0">
                <a:solidFill>
                  <a:srgbClr val="002060"/>
                </a:solidFill>
              </a:rPr>
              <a:t>- умение делать выбор и нести за него ответственность.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41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32656"/>
            <a:ext cx="8856984" cy="6300000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60" y="188640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Факторы риска психологического нездоровья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01" y="2780928"/>
            <a:ext cx="5358995" cy="3573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052736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Различают следующие факторы риска психологического нездоровья детей: </a:t>
            </a:r>
            <a:r>
              <a:rPr lang="ru-RU" b="1" dirty="0">
                <a:solidFill>
                  <a:srgbClr val="7030A0"/>
                </a:solidFill>
              </a:rPr>
              <a:t>средовые </a:t>
            </a:r>
            <a:r>
              <a:rPr lang="ru-RU" dirty="0">
                <a:solidFill>
                  <a:srgbClr val="002060"/>
                </a:solidFill>
              </a:rPr>
              <a:t>(окружающая среда ребенка) и </a:t>
            </a:r>
            <a:r>
              <a:rPr lang="ru-RU" dirty="0">
                <a:solidFill>
                  <a:srgbClr val="7030A0"/>
                </a:solidFill>
              </a:rPr>
              <a:t>субъективные</a:t>
            </a:r>
            <a:r>
              <a:rPr lang="ru-RU" dirty="0">
                <a:solidFill>
                  <a:srgbClr val="002060"/>
                </a:solidFill>
              </a:rPr>
              <a:t> (его индивидуальные личностные особенности).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К </a:t>
            </a:r>
            <a:r>
              <a:rPr lang="ru-RU" b="1" dirty="0">
                <a:solidFill>
                  <a:srgbClr val="002060"/>
                </a:solidFill>
              </a:rPr>
              <a:t>средовым факторам </a:t>
            </a:r>
            <a:r>
              <a:rPr lang="ru-RU" dirty="0">
                <a:solidFill>
                  <a:srgbClr val="002060"/>
                </a:solidFill>
              </a:rPr>
              <a:t>можно отнести неблагополучную обстановку в семье (ссоры родителей, отсутствие одного из них, злоупотребление спиртными напитками, неграмотность родителей в отношении воспитания детей) или неблагоприятный для ребёнка эпизод, связанный с детским учреждением.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03701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Кроме того, в детском саду нередко бывают случаи конфликтных отношений со сверстниками, и если педагог не видит этого или не вмешивается в ситуацию, то нарушается эмоциональный комфорт ребёнка, что в дальнейшем может негативно сказаться на формировании его личности.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К </a:t>
            </a:r>
            <a:r>
              <a:rPr lang="ru-RU" b="1" dirty="0">
                <a:solidFill>
                  <a:srgbClr val="002060"/>
                </a:solidFill>
              </a:rPr>
              <a:t>субъективным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факторам</a:t>
            </a:r>
            <a:r>
              <a:rPr lang="ru-RU" dirty="0">
                <a:solidFill>
                  <a:srgbClr val="002060"/>
                </a:solidFill>
              </a:rPr>
              <a:t> относятся характер, темперамент, воля, адекватная самооценка самого ребенка.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82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72" y="332656"/>
            <a:ext cx="8730508" cy="5507912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28" y="703408"/>
            <a:ext cx="8982744" cy="421336"/>
          </a:xfrm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rgbClr val="002060"/>
                </a:solidFill>
              </a:rPr>
            </a:br>
            <a:br>
              <a:rPr lang="ru-RU" sz="2400" b="1" dirty="0">
                <a:solidFill>
                  <a:srgbClr val="002060"/>
                </a:solidFill>
              </a:rPr>
            </a:b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Важность сохранения психологического здоровья ребенка.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894" y="172084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Вследствие нарушения психологической безопасности ребенок может оказаться в стрессовом состоянии. Проявления данного состояния: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Трудности с засыпанием, нездоровый сон;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Частая усталость, вялость;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Участившаяся беспричинная обидчивость, слезливость или, наоборот проявления агрессии (жалобы, обзывания, драки)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Участившиеся случаи невнимательности, рассеянности;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Частые проявления упрямства и капризы; потеря аппетита или переедание;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Навязчивые привычки: грызение ногтей, сосание пальца, накручивание волос на палец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Невротические проявления-моргание глазами, подергивание плеч, дрожание рук, энурез, энкопрез.</a:t>
            </a:r>
          </a:p>
        </p:txBody>
      </p:sp>
    </p:spTree>
    <p:extLst>
      <p:ext uri="{BB962C8B-B14F-4D97-AF65-F5344CB8AC3E}">
        <p14:creationId xmlns:p14="http://schemas.microsoft.com/office/powerpoint/2010/main" val="239984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70" y="-243408"/>
            <a:ext cx="8856984" cy="6300000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90" y="188640"/>
            <a:ext cx="8982744" cy="9361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Важность сохранения психологического здоровья ребенка.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532" y="557003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Последствия психологического дискомфорта для ребенка: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-     появление фобий, страхов, тревожности, повышенной   агрессивности;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-  переход психологических переживаний в соматические расстройства, когда ребенок, получивший психологическую травму, заболевает физически (некий инстинкт самосохранения организма);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-	проявление психологических травм, полученных в детском возрасте, в более зрелом возрастном периоде в виде психологической защиты - позиция избегания (замкнутость, наркотики, суицидальные наклонности), проявления агрессивных поведенческих реакций (побеги из дома, вандализм и т. п.)</a:t>
            </a:r>
          </a:p>
        </p:txBody>
      </p:sp>
    </p:spTree>
    <p:extLst>
      <p:ext uri="{BB962C8B-B14F-4D97-AF65-F5344CB8AC3E}">
        <p14:creationId xmlns:p14="http://schemas.microsoft.com/office/powerpoint/2010/main" val="16704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747" y="188640"/>
            <a:ext cx="8702352" cy="6300000"/>
          </a:xfrm>
          <a:prstGeom prst="rect">
            <a:avLst/>
          </a:prstGeom>
          <a:solidFill>
            <a:schemeClr val="accent6">
              <a:tint val="68000"/>
              <a:shade val="94000"/>
              <a:satMod val="300000"/>
              <a:lumMod val="110000"/>
              <a:alpha val="62000"/>
            </a:schemeClr>
          </a:solidFill>
          <a:effectLst>
            <a:outerShdw blurRad="38100" dist="12700" dir="5400000" rotWithShape="0">
              <a:srgbClr val="000000">
                <a:alpha val="15000"/>
              </a:srgbClr>
            </a:outerShdw>
            <a:softEdge rad="762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60" y="188640"/>
            <a:ext cx="8928992" cy="7920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Психологическое здоровье семьи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3051610"/>
            <a:ext cx="5112569" cy="340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894603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Здоровая психика ребенка — это, прежде всего, благоприятный психологический климат в его семье. Если в ней нет места скандалам, обидам, ссорам, то ребенок вырастет воспитанным, свободным и раскрепощенным. </a:t>
            </a:r>
          </a:p>
          <a:p>
            <a:r>
              <a:rPr lang="ru-RU" dirty="0">
                <a:solidFill>
                  <a:srgbClr val="002060"/>
                </a:solidFill>
              </a:rPr>
              <a:t>Для нормального развития дошкольнику  необходимо  не только собственное общение с матерью и отцом, но и наличие теплых, доброжелательных отношений между родителями.. </a:t>
            </a:r>
            <a:r>
              <a:rPr lang="ru-RU" b="1" i="1" dirty="0">
                <a:solidFill>
                  <a:srgbClr val="002060"/>
                </a:solidFill>
              </a:rPr>
              <a:t>Особенно важно понимание родителями своей ответственности за своего ребенка, за его жизнь, здоровье, развитие.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8892" y="2976041"/>
            <a:ext cx="3289012" cy="26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«Родители являются первыми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педагогами. Они обязаны заложить основы физического, нравственного и интеллектуального развития личности ребенка» (п.1 ст. 18 Закона РФ)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209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1521</TotalTime>
  <Words>1744</Words>
  <Application>Microsoft Office PowerPoint</Application>
  <PresentationFormat>Экран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Times New Roman</vt:lpstr>
      <vt:lpstr>Wingdings</vt:lpstr>
      <vt:lpstr>Твердый переплет</vt:lpstr>
      <vt:lpstr>Психологическое здоровье дошкольника</vt:lpstr>
      <vt:lpstr>Психологическое здоровье:</vt:lpstr>
      <vt:lpstr>Психическое и психологическое здоровье</vt:lpstr>
      <vt:lpstr>Психологически здоровый человек</vt:lpstr>
      <vt:lpstr>Психологически здоровый ребенок</vt:lpstr>
      <vt:lpstr>Факторы риска психологического нездоровья</vt:lpstr>
      <vt:lpstr>   Важность сохранения психологического здоровья ребенка.</vt:lpstr>
      <vt:lpstr>Важность сохранения психологического здоровья ребенка.</vt:lpstr>
      <vt:lpstr>Психологическое здоровье семьи</vt:lpstr>
      <vt:lpstr>Психологическое здоровье семьи</vt:lpstr>
      <vt:lpstr>             МЕТОДЫ ПРОФИЛАКТИКИ             НАРУШЕНИЙ ПСИХОЛОГИЧЕСКОГО                           ЗДОРОВЬЯ Укреплению здоровья нужно уделять не полчаса в неделю  и даже не три. Это процесс, и он должен стать частью, стилем жизни. И причем не только нашей, но и семьи, близких.  4 способа сохранения психологического здоровья: - питание; - двигательная активность ; - управление чувствами и эмоциями; - саморазвитие .                    Учимся жить на позитиве! </vt:lpstr>
      <vt:lpstr>Задумайтесь. Что и как мы говорим.</vt:lpstr>
      <vt:lpstr>Презентация PowerPoint</vt:lpstr>
      <vt:lpstr>Презентация PowerPoint</vt:lpstr>
      <vt:lpstr>6 способов укрепления психологического здоровья:    1. Духовное развитие; 2. Избегание негативных ситуаций; 3. Нормальный режим «сон – бодрствование»; 4. Реализация физиологических (здоровых) потребностей; 5. Регулярный отдых; 6. Улыбка. </vt:lpstr>
      <vt:lpstr>8 рекомендаций, разработанных международной группой врачей-диетологов и психологов, – основа здорового образа жизни: 1. Изучая иностранные языки, производя подсчеты в уме, мы тренируем  головной мозг и замедляем процесс возрастной деградации умственных способностей; 2. Найдите подходящую для себя работу, которая будет вам в радость; 3. Не ешьте слишком много; это способствует поддержанию активности  клеток, их разгрузке; меню должно соответствовать возрасту; 4. Имейте на все свое мнение; осознанная жизнь помогает как можно реже впадать в депрессию и быть подавленным; 5. Сохранить молодость помогут любовь и нежность; эти чувства связаны с выработкой гормона счастья – эндорфина, – который укрепляет иммунитет 6. Спать рекомендуется при температуре 17–18 градусов; от температуры окружающей среды зависит обмен веществ в организме; 7. Двигайтесь, даже восемь минут спорта в день продлевают жизнь; 8. Не подавляйте в себе гнев; различным заболеваниям, даже онкологии, более подвержены люди, которые «вечно недовольны собой и окружающими»; лучше выговориться и поспорить.</vt:lpstr>
      <vt:lpstr>Помните, что какими бы ни были советы ученых, друзей, родственников о воспитании, применение их в каждом конкретном случае было и остается искусством каждого конкретного человека. </vt:lpstr>
      <vt:lpstr>Спасибо за внимание!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здоровье дошкольника</dc:title>
  <dc:creator>Наталья</dc:creator>
  <cp:lastModifiedBy>Home</cp:lastModifiedBy>
  <cp:revision>64</cp:revision>
  <dcterms:created xsi:type="dcterms:W3CDTF">2017-12-11T23:36:11Z</dcterms:created>
  <dcterms:modified xsi:type="dcterms:W3CDTF">2023-12-10T12:22:25Z</dcterms:modified>
</cp:coreProperties>
</file>